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90" d="100"/>
          <a:sy n="90" d="100"/>
        </p:scale>
        <p:origin x="432"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1AAD9-6F56-4E1B-84F9-3DC7F1409D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0EC28D-78E7-46E0-8ABF-9A6AD54AE8A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C56181-254C-49CB-ACFA-E1A35BAA6E3B}"/>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C4C99C58-EBF8-4A84-BDFE-0C7AC7D453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FD9167-530F-4ACE-8102-25895BEEDAED}"/>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4018589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13B4-14AD-41FA-BFB9-D1A7913796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E505760-4415-4297-A883-6ADD4552FBE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7FE05-8388-40AB-B68C-8CF3C832D6A8}"/>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07ED55F6-7C61-46E2-990D-2DDA899B16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3E4AAC-D998-4F29-8D22-B0747C88CFE1}"/>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2878828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F60014-9BAC-447C-89E8-286E213ED6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EA1B68A-9F0A-42FE-B63E-481900422E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61F4A9-9D2B-4EAB-BD2C-EEDF96190D80}"/>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264224C7-926D-4678-A3A4-0515D3D9EE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68528-F821-4959-A0BD-7F0C72EF318A}"/>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517273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63F34-50B9-43B4-B003-360D7F8ACB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CEE972-630F-467A-91BE-AD25811C55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2EF3DD-4ED9-4B5B-A90F-840A0577278E}"/>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50C51076-200C-41DC-B087-53DE7C24F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AE528C-EAE4-41A2-B7BD-DD13CD21A5FB}"/>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2598014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3640F-E689-4FCF-BDFA-C7437FB774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F655B6-463A-42C8-806D-5D52A916C00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1D1BB6-B416-4EA3-A162-CD3D2575FD22}"/>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B276155B-3979-4B1D-B80C-AD5ABFD33B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9CE819-CE8F-4C19-B49A-DAC5937F9FA9}"/>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165595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E9AB2-1AF3-427D-9A6A-C7E290B682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E2122AB-A768-4282-9CD2-CE29BCEDC0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5C81FB6-E714-4944-B7E2-B0E7CF3854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4A5823-52D5-4009-905E-030099361251}"/>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6" name="Footer Placeholder 5">
            <a:extLst>
              <a:ext uri="{FF2B5EF4-FFF2-40B4-BE49-F238E27FC236}">
                <a16:creationId xmlns:a16="http://schemas.microsoft.com/office/drawing/2014/main" id="{DB651767-3736-42F6-9E0C-2B1C7A45E2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E0D924-F4E5-4BED-80D6-ED66B3BFB87B}"/>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156863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0CC04-E29C-4E89-BC27-5574A368AED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857CABC-9BFC-4F1F-B56C-51639E0D48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2E440F-872A-4157-8363-C28C0A86803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479CF8A-01DE-49C4-A688-1DF8E02663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0B77AF-76D6-4C76-AE51-B8D8175FAEF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937AA77-3C74-44DC-98D0-B5360E825AF9}"/>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8" name="Footer Placeholder 7">
            <a:extLst>
              <a:ext uri="{FF2B5EF4-FFF2-40B4-BE49-F238E27FC236}">
                <a16:creationId xmlns:a16="http://schemas.microsoft.com/office/drawing/2014/main" id="{F9E80AFC-FEF4-4033-8F6F-A0D2D915572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52C6857-63C2-4F90-BBC3-2D6E65E6CCFF}"/>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828068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77016B-84FB-4931-AB60-22B4CAD01B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CC66E9B-2A2B-48D1-97E9-B1298435875C}"/>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4" name="Footer Placeholder 3">
            <a:extLst>
              <a:ext uri="{FF2B5EF4-FFF2-40B4-BE49-F238E27FC236}">
                <a16:creationId xmlns:a16="http://schemas.microsoft.com/office/drawing/2014/main" id="{868BF14B-C934-4F5C-AEBA-480D416B56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A53E84-D56F-4540-B302-5CB6453852FD}"/>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563327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54588D-D08E-4E14-B7A6-A81217D63FA2}"/>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3" name="Footer Placeholder 2">
            <a:extLst>
              <a:ext uri="{FF2B5EF4-FFF2-40B4-BE49-F238E27FC236}">
                <a16:creationId xmlns:a16="http://schemas.microsoft.com/office/drawing/2014/main" id="{565FAAB1-57D8-403F-BBAF-9AA5AEF96EA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BC0F0DC-CE7E-4FD9-A20D-951BBC3AF61A}"/>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561915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470F60-B48A-4580-8F75-EC02333DE9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0D102C-D1BB-4456-B6BB-AD55D616F0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F8E94CD-3018-4EE7-B188-4493D1FD2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69F71-4E28-409F-8BAB-24586BD4B245}"/>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6" name="Footer Placeholder 5">
            <a:extLst>
              <a:ext uri="{FF2B5EF4-FFF2-40B4-BE49-F238E27FC236}">
                <a16:creationId xmlns:a16="http://schemas.microsoft.com/office/drawing/2014/main" id="{B88FBF28-39A1-4A2C-86CA-E699C3839A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D7A7F4F-DDB8-4D64-B08F-3252840598DB}"/>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5769084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E8488-4954-4E41-8449-FA0D48AFBB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1134EA5-E48F-49AA-A347-67AB4B2F4B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9B4B12-E58B-417C-A2F2-3AC6124B61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B60072F-2AA1-4DAC-A020-ED6284B3691E}"/>
              </a:ext>
            </a:extLst>
          </p:cNvPr>
          <p:cNvSpPr>
            <a:spLocks noGrp="1"/>
          </p:cNvSpPr>
          <p:nvPr>
            <p:ph type="dt" sz="half" idx="10"/>
          </p:nvPr>
        </p:nvSpPr>
        <p:spPr/>
        <p:txBody>
          <a:bodyPr/>
          <a:lstStyle/>
          <a:p>
            <a:fld id="{1CDCE5FA-BDDB-4248-916E-DCD24F4C15D5}" type="datetimeFigureOut">
              <a:rPr lang="en-US" smtClean="0"/>
              <a:t>4/4/2020</a:t>
            </a:fld>
            <a:endParaRPr lang="en-US"/>
          </a:p>
        </p:txBody>
      </p:sp>
      <p:sp>
        <p:nvSpPr>
          <p:cNvPr id="6" name="Footer Placeholder 5">
            <a:extLst>
              <a:ext uri="{FF2B5EF4-FFF2-40B4-BE49-F238E27FC236}">
                <a16:creationId xmlns:a16="http://schemas.microsoft.com/office/drawing/2014/main" id="{C3DB93DC-4F68-439B-B11C-EB1F746DE9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8C434F-9364-4C38-81BE-551887B368F8}"/>
              </a:ext>
            </a:extLst>
          </p:cNvPr>
          <p:cNvSpPr>
            <a:spLocks noGrp="1"/>
          </p:cNvSpPr>
          <p:nvPr>
            <p:ph type="sldNum" sz="quarter" idx="12"/>
          </p:nvPr>
        </p:nvSpPr>
        <p:spPr/>
        <p:txBody>
          <a:bodyPr/>
          <a:lstStyle/>
          <a:p>
            <a:fld id="{3DEBC03C-FA98-42E8-845B-7DC55997F481}" type="slidenum">
              <a:rPr lang="en-US" smtClean="0"/>
              <a:t>‹#›</a:t>
            </a:fld>
            <a:endParaRPr lang="en-US"/>
          </a:p>
        </p:txBody>
      </p:sp>
    </p:spTree>
    <p:extLst>
      <p:ext uri="{BB962C8B-B14F-4D97-AF65-F5344CB8AC3E}">
        <p14:creationId xmlns:p14="http://schemas.microsoft.com/office/powerpoint/2010/main" val="1784979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1C7B35-EB19-4531-916F-9DBC7ED7DA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094A54-1336-4C3D-833B-70876F3F20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67E171-BEDF-4299-A8F7-B0B0A0B0B4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CE5FA-BDDB-4248-916E-DCD24F4C15D5}" type="datetimeFigureOut">
              <a:rPr lang="en-US" smtClean="0"/>
              <a:t>4/4/2020</a:t>
            </a:fld>
            <a:endParaRPr lang="en-US"/>
          </a:p>
        </p:txBody>
      </p:sp>
      <p:sp>
        <p:nvSpPr>
          <p:cNvPr id="5" name="Footer Placeholder 4">
            <a:extLst>
              <a:ext uri="{FF2B5EF4-FFF2-40B4-BE49-F238E27FC236}">
                <a16:creationId xmlns:a16="http://schemas.microsoft.com/office/drawing/2014/main" id="{9BEEC300-2A1D-478F-A428-1F7BD880DC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8510692-E93D-4647-B8AC-9DADB67EC7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EBC03C-FA98-42E8-845B-7DC55997F481}" type="slidenum">
              <a:rPr lang="en-US" smtClean="0"/>
              <a:t>‹#›</a:t>
            </a:fld>
            <a:endParaRPr lang="en-US"/>
          </a:p>
        </p:txBody>
      </p:sp>
    </p:spTree>
    <p:extLst>
      <p:ext uri="{BB962C8B-B14F-4D97-AF65-F5344CB8AC3E}">
        <p14:creationId xmlns:p14="http://schemas.microsoft.com/office/powerpoint/2010/main" val="2047879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232611" y="114300"/>
            <a:ext cx="11774905" cy="6629400"/>
          </a:xfrm>
        </p:spPr>
        <p:txBody>
          <a:bodyPr>
            <a:normAutofit fontScale="92500" lnSpcReduction="10000"/>
          </a:bodyPr>
          <a:lstStyle/>
          <a:p>
            <a:pPr marL="0" indent="0" algn="ctr">
              <a:buNone/>
            </a:pPr>
            <a:r>
              <a:rPr lang="en-US" b="1" u="sng" dirty="0"/>
              <a:t>Opening District Meeting Ceremony</a:t>
            </a:r>
          </a:p>
          <a:p>
            <a:pPr marL="0" indent="0" algn="ctr">
              <a:buNone/>
            </a:pPr>
            <a:endParaRPr lang="en-US" b="1" u="sng" dirty="0"/>
          </a:p>
          <a:p>
            <a:pPr marL="0" indent="0">
              <a:buNone/>
            </a:pPr>
            <a:r>
              <a:rPr lang="en-US" b="1" dirty="0">
                <a:highlight>
                  <a:srgbClr val="FFFF00"/>
                </a:highlight>
              </a:rPr>
              <a:t>Commander:  </a:t>
            </a:r>
            <a:r>
              <a:rPr lang="en-US" b="1" dirty="0"/>
              <a:t>Officers will take their respective Stations. All persons not members will kindly retire, and the Guard will close the door. By the power and authority vested in me, I am about to open the District __ Meeting for the transaction of any business that may lawfully come before it.</a:t>
            </a:r>
            <a:endParaRPr lang="en-US" dirty="0"/>
          </a:p>
          <a:p>
            <a:pPr marL="0" indent="0">
              <a:buNone/>
            </a:pPr>
            <a:endParaRPr lang="en-US" dirty="0"/>
          </a:p>
          <a:p>
            <a:pPr marL="0" indent="0">
              <a:buNone/>
            </a:pPr>
            <a:r>
              <a:rPr lang="en-US" b="1" dirty="0"/>
              <a:t>(</a:t>
            </a:r>
            <a:r>
              <a:rPr lang="en-US" b="1" dirty="0">
                <a:highlight>
                  <a:srgbClr val="FF00FF"/>
                </a:highlight>
              </a:rPr>
              <a:t>2 Gavel Raps</a:t>
            </a:r>
            <a:r>
              <a:rPr lang="en-US" b="1" dirty="0"/>
              <a:t>) All Rise.</a:t>
            </a:r>
            <a:endParaRPr lang="en-US" dirty="0"/>
          </a:p>
          <a:p>
            <a:pPr marL="0" indent="0">
              <a:buNone/>
            </a:pPr>
            <a:r>
              <a:rPr lang="en-US" b="1" dirty="0"/>
              <a:t>Commander:  Officer of the Day, satisfy yourself that all present are entitled to remain.</a:t>
            </a:r>
            <a:endParaRPr lang="en-US" dirty="0"/>
          </a:p>
          <a:p>
            <a:pPr marL="0" indent="0">
              <a:buNone/>
            </a:pPr>
            <a:r>
              <a:rPr lang="en-US" b="1" i="1" dirty="0">
                <a:highlight>
                  <a:srgbClr val="00FFFF"/>
                </a:highlight>
              </a:rPr>
              <a:t>Officer of the Day; </a:t>
            </a:r>
            <a:r>
              <a:rPr lang="en-US" i="1" dirty="0"/>
              <a:t>Comrade Commander, all present are entitled to remain.</a:t>
            </a:r>
            <a:endParaRPr lang="en-US" dirty="0"/>
          </a:p>
          <a:p>
            <a:pPr marL="0" indent="0">
              <a:buNone/>
            </a:pPr>
            <a:r>
              <a:rPr lang="en-US" dirty="0"/>
              <a:t> </a:t>
            </a:r>
          </a:p>
          <a:p>
            <a:pPr marL="0" indent="0">
              <a:buNone/>
            </a:pPr>
            <a:r>
              <a:rPr lang="en-US" b="1" dirty="0">
                <a:highlight>
                  <a:srgbClr val="FFFF00"/>
                </a:highlight>
              </a:rPr>
              <a:t>Commander:  </a:t>
            </a:r>
            <a:r>
              <a:rPr lang="en-US" b="1" dirty="0"/>
              <a:t>Officer of the Day, prepare the room for the salute to the Colors.</a:t>
            </a:r>
            <a:endParaRPr lang="en-US" dirty="0"/>
          </a:p>
          <a:p>
            <a:pPr marL="0" indent="0">
              <a:buNone/>
            </a:pPr>
            <a:r>
              <a:rPr lang="en-US" b="1" i="1" dirty="0"/>
              <a:t> </a:t>
            </a:r>
            <a:endParaRPr lang="en-US" dirty="0"/>
          </a:p>
          <a:p>
            <a:pPr marL="0" indent="0">
              <a:buNone/>
            </a:pPr>
            <a:r>
              <a:rPr lang="en-US" b="1" i="1" dirty="0">
                <a:highlight>
                  <a:srgbClr val="00FFFF"/>
                </a:highlight>
              </a:rPr>
              <a:t>Officer of the Day: </a:t>
            </a:r>
            <a:r>
              <a:rPr lang="en-US" i="1" dirty="0"/>
              <a:t>All Rise...Salute the Colors… Attention...Present Arms...Order Arms.</a:t>
            </a:r>
            <a:r>
              <a:rPr lang="en-US" b="1" i="1" dirty="0"/>
              <a:t> </a:t>
            </a:r>
            <a:endParaRPr lang="en-US" dirty="0"/>
          </a:p>
          <a:p>
            <a:pPr marL="0" indent="0">
              <a:buNone/>
            </a:pPr>
            <a:endParaRPr lang="en-US" dirty="0"/>
          </a:p>
        </p:txBody>
      </p:sp>
      <p:pic>
        <p:nvPicPr>
          <p:cNvPr id="3" name="Picture 1">
            <a:extLst>
              <a:ext uri="{FF2B5EF4-FFF2-40B4-BE49-F238E27FC236}">
                <a16:creationId xmlns:a16="http://schemas.microsoft.com/office/drawing/2014/main" id="{CB282ADF-69EE-490D-9D90-CD919B406F7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2611" y="114300"/>
            <a:ext cx="2053389" cy="703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81991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176463" y="114300"/>
            <a:ext cx="11823032" cy="6629400"/>
          </a:xfrm>
        </p:spPr>
        <p:txBody>
          <a:bodyPr>
            <a:normAutofit fontScale="92500" lnSpcReduction="20000"/>
          </a:bodyPr>
          <a:lstStyle/>
          <a:p>
            <a:pPr marL="0" indent="0">
              <a:buNone/>
            </a:pPr>
            <a:r>
              <a:rPr lang="en-US" b="1" dirty="0">
                <a:highlight>
                  <a:srgbClr val="FFFF00"/>
                </a:highlight>
              </a:rPr>
              <a:t>Commander: </a:t>
            </a:r>
            <a:r>
              <a:rPr lang="en-US" b="1" dirty="0"/>
              <a:t>Comrade Chaplain, you will open the Bible and deliver the Opening Prayer. Uncover, Parade Rest.</a:t>
            </a:r>
          </a:p>
          <a:p>
            <a:pPr marL="0" indent="0">
              <a:buNone/>
            </a:pPr>
            <a:endParaRPr lang="en-US" dirty="0"/>
          </a:p>
          <a:p>
            <a:pPr marL="0" indent="0">
              <a:buNone/>
            </a:pPr>
            <a:r>
              <a:rPr lang="en-US" b="1" i="1" dirty="0">
                <a:highlight>
                  <a:srgbClr val="00FF00"/>
                </a:highlight>
              </a:rPr>
              <a:t>Chaplain:</a:t>
            </a:r>
            <a:r>
              <a:rPr lang="en-US" i="1" dirty="0">
                <a:highlight>
                  <a:srgbClr val="00FF00"/>
                </a:highlight>
              </a:rPr>
              <a:t> </a:t>
            </a:r>
            <a:r>
              <a:rPr lang="en-US" i="1" dirty="0"/>
              <a:t>(Opening Prayer)</a:t>
            </a:r>
            <a:endParaRPr lang="en-US" dirty="0"/>
          </a:p>
          <a:p>
            <a:pPr marL="0" indent="0">
              <a:buNone/>
            </a:pPr>
            <a:r>
              <a:rPr lang="en-US" dirty="0"/>
              <a:t> </a:t>
            </a:r>
          </a:p>
          <a:p>
            <a:pPr marL="0" indent="0">
              <a:buNone/>
            </a:pPr>
            <a:r>
              <a:rPr lang="en-US" b="1" dirty="0">
                <a:highlight>
                  <a:srgbClr val="FFFF00"/>
                </a:highlight>
              </a:rPr>
              <a:t>Commander: </a:t>
            </a:r>
            <a:r>
              <a:rPr lang="en-US" b="1" dirty="0"/>
              <a:t>Cover, Attention; Comrades, you will now join me in the Pledge of Allegiance to the Flag of the United States of America.</a:t>
            </a:r>
            <a:endParaRPr lang="en-US" dirty="0"/>
          </a:p>
          <a:p>
            <a:pPr marL="0" indent="0">
              <a:buNone/>
            </a:pPr>
            <a:r>
              <a:rPr lang="en-US" b="1" dirty="0"/>
              <a:t>Present Arms:</a:t>
            </a:r>
            <a:endParaRPr lang="en-US" dirty="0"/>
          </a:p>
          <a:p>
            <a:pPr marL="0" indent="0">
              <a:buNone/>
            </a:pPr>
            <a:r>
              <a:rPr lang="en-US" i="1" dirty="0"/>
              <a:t>I Pledge Allegiance to the Flag of the United States of America, and to the Republic for which it stands, one nation, under God, indivisible, with liberty, and justice, for all.</a:t>
            </a:r>
            <a:endParaRPr lang="en-US" dirty="0"/>
          </a:p>
          <a:p>
            <a:pPr marL="0" indent="0">
              <a:buNone/>
            </a:pPr>
            <a:r>
              <a:rPr lang="en-US" b="1" dirty="0"/>
              <a:t> </a:t>
            </a:r>
            <a:endParaRPr lang="en-US" dirty="0"/>
          </a:p>
          <a:p>
            <a:pPr marL="0" indent="0">
              <a:buNone/>
            </a:pPr>
            <a:r>
              <a:rPr lang="en-US" b="1" dirty="0"/>
              <a:t>Order Arms (</a:t>
            </a:r>
            <a:r>
              <a:rPr lang="en-US" b="1" dirty="0">
                <a:highlight>
                  <a:srgbClr val="FF00FF"/>
                </a:highlight>
              </a:rPr>
              <a:t>1 Gavel Rap</a:t>
            </a:r>
            <a:r>
              <a:rPr lang="en-US" b="1" dirty="0"/>
              <a:t>) Comrades, please be seated.</a:t>
            </a:r>
            <a:endParaRPr lang="en-US" dirty="0"/>
          </a:p>
          <a:p>
            <a:pPr marL="0" indent="0">
              <a:buNone/>
            </a:pPr>
            <a:r>
              <a:rPr lang="en-US" b="1" dirty="0"/>
              <a:t> </a:t>
            </a:r>
            <a:endParaRPr lang="en-US" dirty="0"/>
          </a:p>
          <a:p>
            <a:pPr marL="0" indent="0">
              <a:buNone/>
            </a:pPr>
            <a:r>
              <a:rPr lang="en-US" b="1" dirty="0">
                <a:highlight>
                  <a:srgbClr val="FFFF00"/>
                </a:highlight>
              </a:rPr>
              <a:t>Commander:  </a:t>
            </a:r>
            <a:r>
              <a:rPr lang="en-US" b="1" dirty="0"/>
              <a:t>Comrades, we are assembled again to transact business of mutual benefit. Do not let petty jealousies or trivial personalities influence our deliberations. Let us uphold always the obligations of unselfish comradeship and loyalty to our organization </a:t>
            </a:r>
            <a:endParaRPr lang="en-US" dirty="0"/>
          </a:p>
        </p:txBody>
      </p:sp>
      <p:pic>
        <p:nvPicPr>
          <p:cNvPr id="3" name="Picture 1">
            <a:extLst>
              <a:ext uri="{FF2B5EF4-FFF2-40B4-BE49-F238E27FC236}">
                <a16:creationId xmlns:a16="http://schemas.microsoft.com/office/drawing/2014/main" id="{1CEF6104-ED5A-4EA7-9E36-9406EC21F7B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613232" y="5979240"/>
            <a:ext cx="2231524" cy="7644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3635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160421" y="114300"/>
            <a:ext cx="11863137" cy="6629400"/>
          </a:xfrm>
        </p:spPr>
        <p:txBody>
          <a:bodyPr>
            <a:normAutofit/>
          </a:bodyPr>
          <a:lstStyle/>
          <a:p>
            <a:pPr marL="0" indent="0">
              <a:buNone/>
            </a:pPr>
            <a:r>
              <a:rPr lang="en-US" b="1" dirty="0"/>
              <a:t>and to the government of the United States of America.</a:t>
            </a:r>
            <a:endParaRPr lang="en-US" dirty="0"/>
          </a:p>
          <a:p>
            <a:pPr marL="0" indent="0">
              <a:buNone/>
            </a:pPr>
            <a:r>
              <a:rPr lang="en-US" b="1" dirty="0"/>
              <a:t>I now declare District 18 duly opened for the transaction of business.</a:t>
            </a:r>
            <a:endParaRPr lang="en-US" dirty="0"/>
          </a:p>
          <a:p>
            <a:pPr marL="0" indent="0">
              <a:buNone/>
            </a:pPr>
            <a:r>
              <a:rPr lang="en-US" b="1" dirty="0">
                <a:solidFill>
                  <a:srgbClr val="FF0000"/>
                </a:solidFill>
              </a:rPr>
              <a:t>Guard</a:t>
            </a:r>
            <a:r>
              <a:rPr lang="en-US" b="1" dirty="0"/>
              <a:t>, you will admit any in waiting who may be worthy.</a:t>
            </a:r>
            <a:endParaRPr lang="en-US" dirty="0"/>
          </a:p>
          <a:p>
            <a:pPr marL="0" indent="0">
              <a:buNone/>
            </a:pPr>
            <a:r>
              <a:rPr lang="en-US" b="1" dirty="0"/>
              <a:t>The purpose of this corporation shall be fraternal, patriotic, historical and educational; to preserve and strengthen comradeship among its members; to assist worthy comrades. To perpetuate the memory and history of our dead, and to assist their widows and orphans; to maintain true allegiance to the Government of the United States of America, and fidelity to its Constitution and Laws; to foster true patriotism; to maintain and extend the institutions of American freedom; and to preserve and defend the United States from all her enemies whomsoever.</a:t>
            </a:r>
            <a:endParaRPr lang="en-US" dirty="0"/>
          </a:p>
          <a:p>
            <a:pPr marL="0" indent="0">
              <a:buNone/>
            </a:pPr>
            <a:r>
              <a:rPr lang="en-US" b="1" dirty="0"/>
              <a:t>At this time I would like to recognize:</a:t>
            </a:r>
            <a:endParaRPr lang="en-US" dirty="0"/>
          </a:p>
          <a:p>
            <a:pPr marL="0" indent="0">
              <a:buNone/>
            </a:pPr>
            <a:r>
              <a:rPr lang="en-US" b="1" i="1" dirty="0"/>
              <a:t>Department Representatives and Past District Commanders:</a:t>
            </a:r>
            <a:endParaRPr lang="en-US" dirty="0"/>
          </a:p>
          <a:p>
            <a:pPr marL="0" indent="0">
              <a:buNone/>
            </a:pPr>
            <a:endParaRPr lang="en-US" dirty="0"/>
          </a:p>
        </p:txBody>
      </p:sp>
      <p:pic>
        <p:nvPicPr>
          <p:cNvPr id="3" name="Picture 1">
            <a:extLst>
              <a:ext uri="{FF2B5EF4-FFF2-40B4-BE49-F238E27FC236}">
                <a16:creationId xmlns:a16="http://schemas.microsoft.com/office/drawing/2014/main" id="{11141AA5-36D0-4D9B-B3D4-CFD03A7D2D6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336504" y="5703888"/>
            <a:ext cx="2687053" cy="92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1699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216568" y="114300"/>
            <a:ext cx="11734800" cy="6629400"/>
          </a:xfrm>
        </p:spPr>
        <p:txBody>
          <a:bodyPr>
            <a:normAutofit fontScale="62500" lnSpcReduction="20000"/>
          </a:bodyPr>
          <a:lstStyle/>
          <a:p>
            <a:pPr marL="0" indent="0">
              <a:buNone/>
            </a:pPr>
            <a:r>
              <a:rPr lang="en-US" b="1" dirty="0"/>
              <a:t>Roll Call of District Officers:</a:t>
            </a:r>
            <a:endParaRPr lang="en-US" sz="1200" dirty="0"/>
          </a:p>
          <a:p>
            <a:pPr marL="0" indent="0">
              <a:buNone/>
            </a:pPr>
            <a:r>
              <a:rPr lang="en-US" b="1" dirty="0"/>
              <a:t>Roll Call of Committee Chairs:</a:t>
            </a:r>
            <a:endParaRPr lang="en-US" sz="1200" dirty="0"/>
          </a:p>
          <a:p>
            <a:pPr marL="0" indent="0">
              <a:buNone/>
            </a:pPr>
            <a:r>
              <a:rPr lang="en-US" b="1" dirty="0"/>
              <a:t>Roll Call of Posts:</a:t>
            </a:r>
            <a:endParaRPr lang="en-US" sz="1200" dirty="0"/>
          </a:p>
          <a:p>
            <a:pPr marL="0" indent="0">
              <a:buNone/>
            </a:pPr>
            <a:r>
              <a:rPr lang="en-US" b="1" dirty="0"/>
              <a:t>Reading of Minutes:</a:t>
            </a:r>
            <a:endParaRPr lang="en-US" sz="1200" dirty="0"/>
          </a:p>
          <a:p>
            <a:pPr marL="0" indent="0">
              <a:buNone/>
            </a:pPr>
            <a:r>
              <a:rPr lang="en-US" b="1" i="1" dirty="0"/>
              <a:t> “Are there any corrections to the Minutes as Posted or read? If not, they will stand as read.</a:t>
            </a:r>
            <a:endParaRPr lang="en-US" sz="2000" dirty="0"/>
          </a:p>
          <a:p>
            <a:pPr marL="0" indent="0">
              <a:buNone/>
            </a:pPr>
            <a:r>
              <a:rPr lang="en-US" b="1" dirty="0"/>
              <a:t> </a:t>
            </a:r>
            <a:endParaRPr lang="en-US" sz="1200" dirty="0"/>
          </a:p>
          <a:p>
            <a:pPr marL="0" indent="0">
              <a:buNone/>
            </a:pPr>
            <a:r>
              <a:rPr lang="en-US" b="1" dirty="0"/>
              <a:t>Quartermaster’s Report: </a:t>
            </a:r>
            <a:endParaRPr lang="en-US" sz="1200" dirty="0"/>
          </a:p>
          <a:p>
            <a:pPr marL="0" indent="0">
              <a:buNone/>
            </a:pPr>
            <a:r>
              <a:rPr lang="en-US" b="1" i="1" dirty="0"/>
              <a:t>Are there any Questions on the Quartermasters Report, If not, it will stand as read pending Audit.</a:t>
            </a:r>
            <a:endParaRPr lang="en-US" sz="2000" dirty="0"/>
          </a:p>
          <a:p>
            <a:pPr marL="0" indent="0">
              <a:buNone/>
            </a:pPr>
            <a:r>
              <a:rPr lang="en-US" b="1" dirty="0"/>
              <a:t>Reading of Bills:</a:t>
            </a:r>
            <a:endParaRPr lang="en-US" sz="1200" dirty="0"/>
          </a:p>
          <a:p>
            <a:pPr marL="0" indent="0">
              <a:buNone/>
            </a:pPr>
            <a:r>
              <a:rPr lang="en-US" b="1" dirty="0"/>
              <a:t>Chaplain’s Report: “Is there a Comrade or a family member of a Comrade in distress?”</a:t>
            </a:r>
            <a:endParaRPr lang="en-US" sz="1200" dirty="0"/>
          </a:p>
          <a:p>
            <a:pPr marL="0" indent="0">
              <a:buNone/>
            </a:pPr>
            <a:r>
              <a:rPr lang="en-US" b="1" dirty="0"/>
              <a:t>Posts Reports: </a:t>
            </a:r>
            <a:endParaRPr lang="en-US" sz="1200" dirty="0"/>
          </a:p>
          <a:p>
            <a:pPr marL="0" indent="0">
              <a:buNone/>
            </a:pPr>
            <a:r>
              <a:rPr lang="en-US" b="1" dirty="0"/>
              <a:t>Committee Reports:</a:t>
            </a:r>
            <a:endParaRPr lang="en-US" sz="1200" dirty="0"/>
          </a:p>
          <a:p>
            <a:pPr marL="457200" lvl="1" indent="0">
              <a:buNone/>
            </a:pPr>
            <a:r>
              <a:rPr lang="en-US" b="1" dirty="0"/>
              <a:t>Membership Chairman</a:t>
            </a:r>
            <a:endParaRPr lang="en-US" sz="3200" dirty="0"/>
          </a:p>
          <a:p>
            <a:pPr marL="457200" lvl="1" indent="0">
              <a:buNone/>
            </a:pPr>
            <a:r>
              <a:rPr lang="en-US" b="1" dirty="0"/>
              <a:t>Community Activity Chairman</a:t>
            </a:r>
            <a:endParaRPr lang="en-US" sz="3200" dirty="0"/>
          </a:p>
          <a:p>
            <a:pPr marL="457200" lvl="1" indent="0">
              <a:buNone/>
            </a:pPr>
            <a:r>
              <a:rPr lang="en-US" b="1" dirty="0"/>
              <a:t>Veterans Service Information Officer</a:t>
            </a:r>
            <a:endParaRPr lang="en-US" sz="3200" dirty="0"/>
          </a:p>
          <a:p>
            <a:pPr marL="457200" lvl="1" indent="0">
              <a:buNone/>
            </a:pPr>
            <a:r>
              <a:rPr lang="en-US" b="1" dirty="0"/>
              <a:t>PP/VOD/Teacher of the Year Chairman</a:t>
            </a:r>
            <a:endParaRPr lang="en-US" sz="3200" dirty="0"/>
          </a:p>
          <a:p>
            <a:pPr marL="457200" lvl="1" indent="0">
              <a:buNone/>
            </a:pPr>
            <a:r>
              <a:rPr lang="en-US" b="1" dirty="0"/>
              <a:t>National Military Service Chairman</a:t>
            </a:r>
            <a:endParaRPr lang="en-US" sz="3200" dirty="0"/>
          </a:p>
          <a:p>
            <a:pPr marL="457200" lvl="1" indent="0">
              <a:buNone/>
            </a:pPr>
            <a:r>
              <a:rPr lang="en-US" b="1" dirty="0"/>
              <a:t>POW/MIA Chairman</a:t>
            </a:r>
            <a:endParaRPr lang="en-US" sz="3200" dirty="0"/>
          </a:p>
          <a:p>
            <a:pPr marL="457200" lvl="1" indent="0">
              <a:buNone/>
            </a:pPr>
            <a:r>
              <a:rPr lang="en-US" b="1" dirty="0"/>
              <a:t>Buddy Poppy Chairman</a:t>
            </a:r>
            <a:endParaRPr lang="en-US" sz="3200" dirty="0"/>
          </a:p>
          <a:p>
            <a:pPr marL="457200" lvl="1" indent="0">
              <a:buNone/>
            </a:pPr>
            <a:r>
              <a:rPr lang="en-US" b="1" dirty="0"/>
              <a:t>National Home Chairman</a:t>
            </a:r>
            <a:endParaRPr lang="en-US" sz="3200" dirty="0"/>
          </a:p>
          <a:p>
            <a:pPr marL="457200" lvl="1" indent="0">
              <a:buNone/>
            </a:pPr>
            <a:r>
              <a:rPr lang="en-US" b="1" dirty="0"/>
              <a:t>Employment/Homeless  Veterans Chairman</a:t>
            </a:r>
            <a:endParaRPr lang="en-US" sz="3200" dirty="0"/>
          </a:p>
          <a:p>
            <a:pPr marL="457200" lvl="1" indent="0">
              <a:buNone/>
            </a:pPr>
            <a:r>
              <a:rPr lang="en-US" b="1" dirty="0"/>
              <a:t>Legislative  Chairman</a:t>
            </a:r>
            <a:endParaRPr lang="en-US" sz="3200" dirty="0"/>
          </a:p>
          <a:p>
            <a:pPr marL="457200" lvl="1" indent="0">
              <a:buNone/>
            </a:pPr>
            <a:r>
              <a:rPr lang="en-US" b="1" dirty="0"/>
              <a:t>Public Relations Chairman</a:t>
            </a:r>
            <a:endParaRPr lang="en-US" sz="3200" dirty="0"/>
          </a:p>
          <a:p>
            <a:pPr marL="0" indent="0">
              <a:buNone/>
            </a:pPr>
            <a:endParaRPr lang="en-US" dirty="0"/>
          </a:p>
        </p:txBody>
      </p:sp>
      <p:pic>
        <p:nvPicPr>
          <p:cNvPr id="3" name="Picture 1">
            <a:extLst>
              <a:ext uri="{FF2B5EF4-FFF2-40B4-BE49-F238E27FC236}">
                <a16:creationId xmlns:a16="http://schemas.microsoft.com/office/drawing/2014/main" id="{10D50EC4-EBEC-48DC-88F8-9CF124EC86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592887" y="5463758"/>
            <a:ext cx="3035300" cy="103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679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184483" y="114300"/>
            <a:ext cx="11798969" cy="6629400"/>
          </a:xfrm>
        </p:spPr>
        <p:txBody>
          <a:bodyPr>
            <a:normAutofit fontScale="85000" lnSpcReduction="20000"/>
          </a:bodyPr>
          <a:lstStyle/>
          <a:p>
            <a:pPr marL="0" indent="0">
              <a:buNone/>
            </a:pPr>
            <a:r>
              <a:rPr lang="en-US" b="1" dirty="0">
                <a:highlight>
                  <a:srgbClr val="FFFF00"/>
                </a:highlight>
              </a:rPr>
              <a:t>Commander; </a:t>
            </a:r>
            <a:r>
              <a:rPr lang="en-US" b="1" dirty="0"/>
              <a:t>(2 Gavel Raps) All Rise</a:t>
            </a:r>
            <a:endParaRPr lang="en-US" dirty="0"/>
          </a:p>
          <a:p>
            <a:pPr marL="0" indent="0">
              <a:buNone/>
            </a:pPr>
            <a:r>
              <a:rPr lang="en-US" b="1" dirty="0"/>
              <a:t> </a:t>
            </a:r>
            <a:endParaRPr lang="en-US" dirty="0"/>
          </a:p>
          <a:p>
            <a:pPr marL="0" indent="0">
              <a:buNone/>
            </a:pPr>
            <a:r>
              <a:rPr lang="en-US" b="1" dirty="0"/>
              <a:t>Comrade Chaplain, Ask the Divine Blessings upon our National Home. Uncover, </a:t>
            </a:r>
          </a:p>
          <a:p>
            <a:pPr marL="0" indent="0">
              <a:buNone/>
            </a:pPr>
            <a:r>
              <a:rPr lang="en-US" b="1" dirty="0"/>
              <a:t>Parade Rest; </a:t>
            </a:r>
            <a:r>
              <a:rPr lang="en-US" i="1" dirty="0"/>
              <a:t>(</a:t>
            </a:r>
            <a:r>
              <a:rPr lang="en-US" i="1" dirty="0">
                <a:solidFill>
                  <a:srgbClr val="FF0000"/>
                </a:solidFill>
              </a:rPr>
              <a:t>prayer given</a:t>
            </a:r>
            <a:r>
              <a:rPr lang="en-US" i="1" dirty="0"/>
              <a:t>); </a:t>
            </a:r>
            <a:r>
              <a:rPr lang="en-US" b="1" dirty="0"/>
              <a:t>Cover; (</a:t>
            </a:r>
            <a:r>
              <a:rPr lang="en-US" b="1" dirty="0">
                <a:highlight>
                  <a:srgbClr val="FF00FF"/>
                </a:highlight>
              </a:rPr>
              <a:t>1 Gavel Rap</a:t>
            </a:r>
            <a:r>
              <a:rPr lang="en-US" b="1" dirty="0"/>
              <a:t>) be seated</a:t>
            </a:r>
            <a:endParaRPr lang="en-US" dirty="0"/>
          </a:p>
          <a:p>
            <a:pPr marL="0" indent="0">
              <a:buNone/>
            </a:pPr>
            <a:r>
              <a:rPr lang="en-US" b="1" dirty="0"/>
              <a:t> </a:t>
            </a:r>
            <a:endParaRPr lang="en-US" dirty="0"/>
          </a:p>
          <a:p>
            <a:pPr marL="0" indent="0">
              <a:buNone/>
            </a:pPr>
            <a:r>
              <a:rPr lang="en-US" b="1" dirty="0"/>
              <a:t>Unfinished Business:  </a:t>
            </a:r>
            <a:endParaRPr lang="en-US" dirty="0"/>
          </a:p>
          <a:p>
            <a:pPr marL="0" indent="0">
              <a:buNone/>
            </a:pPr>
            <a:r>
              <a:rPr lang="en-US" b="1" dirty="0"/>
              <a:t>New Business:</a:t>
            </a:r>
            <a:endParaRPr lang="en-US" dirty="0"/>
          </a:p>
          <a:p>
            <a:pPr marL="0" indent="0">
              <a:buNone/>
            </a:pPr>
            <a:r>
              <a:rPr lang="en-US" b="1" dirty="0"/>
              <a:t>Good of the Order:</a:t>
            </a:r>
            <a:endParaRPr lang="en-US" dirty="0"/>
          </a:p>
          <a:p>
            <a:pPr marL="0" indent="0">
              <a:buNone/>
            </a:pPr>
            <a:r>
              <a:rPr lang="en-US" b="1" dirty="0"/>
              <a:t> </a:t>
            </a:r>
          </a:p>
          <a:p>
            <a:pPr marL="0" indent="0">
              <a:buNone/>
            </a:pPr>
            <a:r>
              <a:rPr lang="en-US" b="1" dirty="0"/>
              <a:t>Closing Ceremony</a:t>
            </a:r>
          </a:p>
          <a:p>
            <a:pPr marL="0" indent="0">
              <a:buNone/>
            </a:pPr>
            <a:r>
              <a:rPr lang="en-US" dirty="0"/>
              <a:t> </a:t>
            </a:r>
          </a:p>
          <a:p>
            <a:pPr marL="0" indent="0">
              <a:buNone/>
            </a:pPr>
            <a:r>
              <a:rPr lang="en-US" b="1" dirty="0">
                <a:highlight>
                  <a:srgbClr val="FFFF00"/>
                </a:highlight>
              </a:rPr>
              <a:t>Commander:  </a:t>
            </a:r>
            <a:r>
              <a:rPr lang="en-US" b="1" dirty="0"/>
              <a:t>There being no further business, we will have our closing ceremony. (</a:t>
            </a:r>
            <a:r>
              <a:rPr lang="en-US" b="1" dirty="0">
                <a:highlight>
                  <a:srgbClr val="FF00FF"/>
                </a:highlight>
              </a:rPr>
              <a:t>2 Gavel Raps</a:t>
            </a:r>
            <a:r>
              <a:rPr lang="en-US" b="1" dirty="0"/>
              <a:t>)</a:t>
            </a:r>
            <a:endParaRPr lang="en-US" dirty="0"/>
          </a:p>
          <a:p>
            <a:pPr marL="0" indent="0">
              <a:buNone/>
            </a:pPr>
            <a:r>
              <a:rPr lang="en-US" b="1" i="1" dirty="0"/>
              <a:t> </a:t>
            </a:r>
            <a:endParaRPr lang="en-US" dirty="0"/>
          </a:p>
          <a:p>
            <a:pPr marL="0" indent="0">
              <a:buNone/>
            </a:pPr>
            <a:r>
              <a:rPr lang="en-US" b="1" dirty="0">
                <a:highlight>
                  <a:srgbClr val="FFFF00"/>
                </a:highlight>
              </a:rPr>
              <a:t>Commander:  </a:t>
            </a:r>
            <a:r>
              <a:rPr lang="en-US" b="1" dirty="0"/>
              <a:t>Officer of the Day, prepare the room for the salute to the Colors.</a:t>
            </a:r>
            <a:endParaRPr lang="en-US" dirty="0"/>
          </a:p>
          <a:p>
            <a:pPr marL="0" indent="0">
              <a:buNone/>
            </a:pPr>
            <a:r>
              <a:rPr lang="en-US" b="1" i="1" dirty="0"/>
              <a:t> </a:t>
            </a:r>
            <a:endParaRPr lang="en-US" dirty="0"/>
          </a:p>
          <a:p>
            <a:pPr marL="0" indent="0">
              <a:buNone/>
            </a:pPr>
            <a:r>
              <a:rPr lang="en-US" b="1" i="1" dirty="0">
                <a:highlight>
                  <a:srgbClr val="00FFFF"/>
                </a:highlight>
              </a:rPr>
              <a:t>Officer of the Day; </a:t>
            </a:r>
            <a:r>
              <a:rPr lang="en-US" i="1" dirty="0"/>
              <a:t>All Rise...Salute the Colors… Attention...Present Arms...Order Arms.</a:t>
            </a:r>
            <a:r>
              <a:rPr lang="en-US" b="1" i="1" dirty="0"/>
              <a:t> </a:t>
            </a:r>
            <a:endParaRPr lang="en-US" dirty="0"/>
          </a:p>
          <a:p>
            <a:pPr marL="0" indent="0">
              <a:buNone/>
            </a:pPr>
            <a:endParaRPr lang="en-US" dirty="0"/>
          </a:p>
        </p:txBody>
      </p:sp>
      <p:pic>
        <p:nvPicPr>
          <p:cNvPr id="3" name="Picture 1">
            <a:extLst>
              <a:ext uri="{FF2B5EF4-FFF2-40B4-BE49-F238E27FC236}">
                <a16:creationId xmlns:a16="http://schemas.microsoft.com/office/drawing/2014/main" id="{19275C4F-4A75-47F8-B490-F2FA4CB5D5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130588" y="0"/>
            <a:ext cx="1852863" cy="6347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4245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A005615-6051-43CA-BE39-74BD35149A25}"/>
              </a:ext>
            </a:extLst>
          </p:cNvPr>
          <p:cNvSpPr>
            <a:spLocks noGrp="1"/>
          </p:cNvSpPr>
          <p:nvPr>
            <p:ph idx="1"/>
          </p:nvPr>
        </p:nvSpPr>
        <p:spPr>
          <a:xfrm>
            <a:off x="128337" y="114300"/>
            <a:ext cx="11919284" cy="6629400"/>
          </a:xfrm>
        </p:spPr>
        <p:txBody>
          <a:bodyPr>
            <a:normAutofit/>
          </a:bodyPr>
          <a:lstStyle/>
          <a:p>
            <a:pPr marL="0" indent="0">
              <a:buNone/>
            </a:pPr>
            <a:r>
              <a:rPr lang="en-US" b="1" dirty="0">
                <a:highlight>
                  <a:srgbClr val="FFFF00"/>
                </a:highlight>
              </a:rPr>
              <a:t>Commander; </a:t>
            </a:r>
            <a:r>
              <a:rPr lang="en-US" b="1" dirty="0"/>
              <a:t>Comrade Chaplain; you will deliver the closing prayer and close the Bible.</a:t>
            </a:r>
            <a:endParaRPr lang="en-US" dirty="0"/>
          </a:p>
          <a:p>
            <a:pPr marL="0" indent="0">
              <a:buNone/>
            </a:pPr>
            <a:r>
              <a:rPr lang="en-US" b="1" dirty="0"/>
              <a:t>Uncover, Parade Rest. </a:t>
            </a:r>
            <a:endParaRPr lang="en-US" dirty="0"/>
          </a:p>
          <a:p>
            <a:pPr marL="0" indent="0">
              <a:buNone/>
            </a:pPr>
            <a:r>
              <a:rPr lang="en-US" b="1" i="1" dirty="0">
                <a:highlight>
                  <a:srgbClr val="00FF00"/>
                </a:highlight>
              </a:rPr>
              <a:t>Chaplain;</a:t>
            </a:r>
            <a:r>
              <a:rPr lang="en-US" i="1" dirty="0">
                <a:highlight>
                  <a:srgbClr val="00FF00"/>
                </a:highlight>
              </a:rPr>
              <a:t> </a:t>
            </a:r>
            <a:r>
              <a:rPr lang="en-US" i="1" dirty="0"/>
              <a:t>(Closing Prayer) </a:t>
            </a:r>
            <a:r>
              <a:rPr lang="en-US" b="1" dirty="0"/>
              <a:t>Cover;</a:t>
            </a:r>
            <a:endParaRPr lang="en-US" dirty="0"/>
          </a:p>
          <a:p>
            <a:pPr marL="0" indent="0">
              <a:buNone/>
            </a:pPr>
            <a:r>
              <a:rPr lang="en-US" b="1" dirty="0"/>
              <a:t>Comrades, I now declare this business session of the District __, Missouri, is Closed. Our next Meeting is on: </a:t>
            </a:r>
            <a:endParaRPr lang="en-US" dirty="0"/>
          </a:p>
          <a:p>
            <a:pPr marL="0" indent="0">
              <a:buNone/>
            </a:pPr>
            <a:r>
              <a:rPr lang="en-US" b="1" dirty="0"/>
              <a:t>When: ______________________ Where: ______________________</a:t>
            </a:r>
            <a:endParaRPr lang="en-US" dirty="0"/>
          </a:p>
          <a:p>
            <a:pPr marL="0" indent="0">
              <a:buNone/>
            </a:pPr>
            <a:r>
              <a:rPr lang="en-US" b="1" dirty="0"/>
              <a:t>Time: _______________________ </a:t>
            </a:r>
            <a:endParaRPr lang="en-US" dirty="0"/>
          </a:p>
          <a:p>
            <a:pPr marL="0" indent="0">
              <a:buNone/>
            </a:pPr>
            <a:r>
              <a:rPr lang="en-US" b="1" dirty="0"/>
              <a:t>(</a:t>
            </a:r>
            <a:r>
              <a:rPr lang="en-US" b="1" dirty="0">
                <a:highlight>
                  <a:srgbClr val="FF00FF"/>
                </a:highlight>
              </a:rPr>
              <a:t>1 Gavel Rap</a:t>
            </a:r>
            <a:r>
              <a:rPr lang="en-US" b="1" dirty="0"/>
              <a:t>)</a:t>
            </a:r>
            <a:endParaRPr lang="en-US" dirty="0"/>
          </a:p>
          <a:p>
            <a:pPr marL="0" indent="0">
              <a:buNone/>
            </a:pPr>
            <a:endParaRPr lang="en-US" dirty="0"/>
          </a:p>
        </p:txBody>
      </p:sp>
      <p:pic>
        <p:nvPicPr>
          <p:cNvPr id="3" name="Picture 1">
            <a:extLst>
              <a:ext uri="{FF2B5EF4-FFF2-40B4-BE49-F238E27FC236}">
                <a16:creationId xmlns:a16="http://schemas.microsoft.com/office/drawing/2014/main" id="{FE64689A-B5A1-465F-B0F3-8E97EF677C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924633" y="4343400"/>
            <a:ext cx="5462811" cy="1871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8562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763</Words>
  <Application>Microsoft Office PowerPoint</Application>
  <PresentationFormat>Widescreen</PresentationFormat>
  <Paragraphs>74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Steven Jones</dc:creator>
  <cp:lastModifiedBy>Steven Jones</cp:lastModifiedBy>
  <cp:revision>5</cp:revision>
  <dcterms:created xsi:type="dcterms:W3CDTF">2020-04-04T08:14:31Z</dcterms:created>
  <dcterms:modified xsi:type="dcterms:W3CDTF">2020-04-04T11:47:50Z</dcterms:modified>
</cp:coreProperties>
</file>